
<file path=[Content_Types].xml><?xml version="1.0" encoding="utf-8"?>
<Types xmlns="http://schemas.openxmlformats.org/package/2006/content-types">
  <Default Extension="png" ContentType="image/png"/>
  <Default Extension="jpeg" ContentType="image/jpeg"/>
  <Default Extension="glb" ContentType="model/gltf.binary"/>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9" r:id="rId4"/>
    <p:sldId id="258" r:id="rId5"/>
    <p:sldId id="257" r:id="rId6"/>
    <p:sldId id="261" r:id="rId7"/>
    <p:sldId id="262" r:id="rId8"/>
    <p:sldId id="266" r:id="rId9"/>
    <p:sldId id="263" r:id="rId10"/>
    <p:sldId id="265" r:id="rId11"/>
    <p:sldId id="264" r:id="rId12"/>
    <p:sldId id="268" r:id="rId13"/>
    <p:sldId id="267" r:id="rId14"/>
    <p:sldId id="26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66" d="100"/>
          <a:sy n="166" d="100"/>
        </p:scale>
        <p:origin x="92" y="1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7/06/relationships/model3d" Target="../media/model3d1.glb"/><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mc:AlternateContent xmlns:mc="http://schemas.openxmlformats.org/markup-compatibility/2006" xmlns:am3d="http://schemas.microsoft.com/office/drawing/2017/model3d">
        <mc:Choice Requires="am3d">
          <p:graphicFrame>
            <p:nvGraphicFramePr>
              <p:cNvPr id="8" name="3D Model 7">
                <a:extLst>
                  <a:ext uri="{FF2B5EF4-FFF2-40B4-BE49-F238E27FC236}">
                    <a16:creationId xmlns:a16="http://schemas.microsoft.com/office/drawing/2014/main" id="{A4BB5E00-DD78-4740-984D-EBB23A80F605}"/>
                  </a:ext>
                </a:extLst>
              </p:cNvPr>
              <p:cNvGraphicFramePr>
                <a:graphicFrameLocks noChangeAspect="1"/>
              </p:cNvGraphicFramePr>
              <p:nvPr userDrawn="1">
                <p:extLst>
                  <p:ext uri="{D42A27DB-BD31-4B8C-83A1-F6EECF244321}">
                    <p14:modId xmlns:p14="http://schemas.microsoft.com/office/powerpoint/2010/main" val="813208225"/>
                  </p:ext>
                </p:extLst>
              </p:nvPr>
            </p:nvGraphicFramePr>
            <p:xfrm>
              <a:off x="10393904" y="4808527"/>
              <a:ext cx="1593669" cy="1593668"/>
            </p:xfrm>
            <a:graphic>
              <a:graphicData uri="http://schemas.microsoft.com/office/drawing/2017/model3d">
                <am3d:model3d r:embed="rId2">
                  <am3d:spPr>
                    <a:xfrm>
                      <a:off x="0" y="0"/>
                      <a:ext cx="1593669" cy="1593668"/>
                    </a:xfrm>
                    <a:prstGeom prst="rect">
                      <a:avLst/>
                    </a:prstGeom>
                  </am3d:spPr>
                  <am3d:camera>
                    <am3d:pos x="0" y="0" z="66519324"/>
                    <am3d:up dx="0" dy="36000000" dz="0"/>
                    <am3d:lookAt x="0" y="0" z="0"/>
                    <am3d:perspective fov="2700000"/>
                  </am3d:camera>
                  <am3d:trans>
                    <am3d:meterPerModelUnit n="976563" d="1000000"/>
                    <am3d:preTrans dx="-8" dy="0" dz="-10546885"/>
                    <am3d:scale>
                      <am3d:sx n="1000000" d="1000000"/>
                      <am3d:sy n="1000000" d="1000000"/>
                      <am3d:sz n="1000000" d="1000000"/>
                    </am3d:scale>
                    <am3d:rot/>
                    <am3d:postTrans dx="0" dy="0" dz="0"/>
                  </am3d:trans>
                  <am3d:raster rName="Office3DRenderer" rVer="16.0.8326">
                    <am3d:blip r:embed="rId3"/>
                  </am3d:raster>
                  <am3d:objViewport viewportSz="24394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8" name="3D Model 7">
                <a:extLst>
                  <a:ext uri="{FF2B5EF4-FFF2-40B4-BE49-F238E27FC236}">
                    <a16:creationId xmlns:a16="http://schemas.microsoft.com/office/drawing/2014/main" id="{A4BB5E00-DD78-4740-984D-EBB23A80F605}"/>
                  </a:ext>
                </a:extLst>
              </p:cNvPr>
              <p:cNvPicPr>
                <a:picLocks noGrp="1" noRot="1" noChangeAspect="1" noMove="1" noResize="1" noEditPoints="1" noAdjustHandles="1" noChangeArrowheads="1" noChangeShapeType="1" noCrop="1"/>
              </p:cNvPicPr>
              <p:nvPr/>
            </p:nvPicPr>
            <p:blipFill>
              <a:blip r:embed="rId4"/>
              <a:stretch>
                <a:fillRect/>
              </a:stretch>
            </p:blipFill>
            <p:spPr>
              <a:xfrm>
                <a:off x="10393904" y="4808527"/>
                <a:ext cx="1593669" cy="1593668"/>
              </a:xfrm>
              <a:prstGeom prst="rect">
                <a:avLst/>
              </a:prstGeom>
            </p:spPr>
          </p:pic>
        </mc:Fallback>
      </mc:AlternateContent>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3/18/2022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7/06/relationships/model3d" Target="../media/model3d1.glb"/><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PMfEls2LC8c"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1AZTrMraAiY"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cantonmercy.org/recent_news/mercy-medical-center-offers-free-stop-bleed-classes-community/#:~:text=Mercy%20Trauma%20Services%20is%20participating%20in%20a%20national,in%20a%20bleeding%20emergency%20until%20professional%20help%20arrives" TargetMode="External"/><Relationship Id="rId2" Type="http://schemas.openxmlformats.org/officeDocument/2006/relationships/hyperlink" Target="https://www.narescue.com/video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stopthebleed.org/training" TargetMode="External"/><Relationship Id="rId2" Type="http://schemas.openxmlformats.org/officeDocument/2006/relationships/hyperlink" Target="https://www.redcross.org/take-a-class/classes/first-aid-for-severe-bleeding-online/a6R0V0000015EvD.html?utm_source=GA&amp;utm_medium=LP&amp;utm_term=Register_Now&amp;utm_content=Severe_Bleeding_Course&amp;utm_campaign=20181001_Severe_Bleeding_LP"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s://www.cantonmercy.org/recent_news/mercy-medical-center-offers-free-stop-bleed-classes-community/#:~:text=Mercy%20Trauma%20Services%20is%20participating%20in%20a%20national,in%20a%20bleeding%20emergency%20until%20professional%20help%20arrive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https://www.youtube.com/embed/rWpMvbp-Jzo"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PCHECh6_2D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XKfJT-1KkL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JrDJ1lxFoo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48D62-06B2-4814-8819-E4BFF444200D}"/>
              </a:ext>
            </a:extLst>
          </p:cNvPr>
          <p:cNvSpPr>
            <a:spLocks noGrp="1"/>
          </p:cNvSpPr>
          <p:nvPr>
            <p:ph type="ctrTitle"/>
          </p:nvPr>
        </p:nvSpPr>
        <p:spPr/>
        <p:txBody>
          <a:bodyPr/>
          <a:lstStyle/>
          <a:p>
            <a:r>
              <a:rPr lang="en-US" dirty="0"/>
              <a:t>Advanced Bleeding Control</a:t>
            </a:r>
          </a:p>
        </p:txBody>
      </p:sp>
      <p:sp>
        <p:nvSpPr>
          <p:cNvPr id="3" name="Subtitle 2">
            <a:extLst>
              <a:ext uri="{FF2B5EF4-FFF2-40B4-BE49-F238E27FC236}">
                <a16:creationId xmlns:a16="http://schemas.microsoft.com/office/drawing/2014/main" id="{14413F8A-A790-4E0D-B254-72EBA55D2AFC}"/>
              </a:ext>
            </a:extLst>
          </p:cNvPr>
          <p:cNvSpPr>
            <a:spLocks noGrp="1"/>
          </p:cNvSpPr>
          <p:nvPr>
            <p:ph type="subTitle" idx="1"/>
          </p:nvPr>
        </p:nvSpPr>
        <p:spPr/>
        <p:txBody>
          <a:bodyPr/>
          <a:lstStyle/>
          <a:p>
            <a:r>
              <a:rPr lang="en-US" dirty="0"/>
              <a:t>North American Rescue Bleeding Control Kit</a:t>
            </a:r>
          </a:p>
        </p:txBody>
      </p:sp>
      <mc:AlternateContent xmlns:mc="http://schemas.openxmlformats.org/markup-compatibility/2006" xmlns:am3d="http://schemas.microsoft.com/office/drawing/2017/model3d">
        <mc:Choice Requires="am3d">
          <p:graphicFrame>
            <p:nvGraphicFramePr>
              <p:cNvPr id="14" name="3D Model 13">
                <a:extLst>
                  <a:ext uri="{FF2B5EF4-FFF2-40B4-BE49-F238E27FC236}">
                    <a16:creationId xmlns:a16="http://schemas.microsoft.com/office/drawing/2014/main" id="{813B9780-FC62-4F34-9704-AE88A9308DC7}"/>
                  </a:ext>
                </a:extLst>
              </p:cNvPr>
              <p:cNvGraphicFramePr>
                <a:graphicFrameLocks noChangeAspect="1"/>
              </p:cNvGraphicFramePr>
              <p:nvPr>
                <p:extLst>
                  <p:ext uri="{D42A27DB-BD31-4B8C-83A1-F6EECF244321}">
                    <p14:modId xmlns:p14="http://schemas.microsoft.com/office/powerpoint/2010/main" val="2997466788"/>
                  </p:ext>
                </p:extLst>
              </p:nvPr>
            </p:nvGraphicFramePr>
            <p:xfrm>
              <a:off x="8747781" y="2351371"/>
              <a:ext cx="3218884" cy="3163669"/>
            </p:xfrm>
            <a:graphic>
              <a:graphicData uri="http://schemas.microsoft.com/office/drawing/2017/model3d">
                <am3d:model3d r:embed="rId2">
                  <am3d:spPr>
                    <a:xfrm>
                      <a:off x="0" y="0"/>
                      <a:ext cx="3218884" cy="3163669"/>
                    </a:xfrm>
                    <a:prstGeom prst="rect">
                      <a:avLst/>
                    </a:prstGeom>
                  </am3d:spPr>
                  <am3d:camera>
                    <am3d:pos x="0" y="0" z="66519324"/>
                    <am3d:up dx="0" dy="36000000" dz="0"/>
                    <am3d:lookAt x="0" y="0" z="0"/>
                    <am3d:perspective fov="2700000"/>
                  </am3d:camera>
                  <am3d:trans>
                    <am3d:meterPerModelUnit n="976563" d="1000000"/>
                    <am3d:preTrans dx="-8" dy="0" dz="-10546885"/>
                    <am3d:scale>
                      <am3d:sx n="1000000" d="1000000"/>
                      <am3d:sy n="1000000" d="1000000"/>
                      <am3d:sz n="1000000" d="1000000"/>
                    </am3d:scale>
                    <am3d:rot ax="1031482" ay="-468762" az="-144499"/>
                    <am3d:postTrans dx="0" dy="0" dz="0"/>
                  </am3d:trans>
                  <am3d:raster rName="Office3DRenderer" rVer="16.0.8326">
                    <am3d:blip r:embed="rId3"/>
                  </am3d:raster>
                  <am3d:objViewport viewportSz="46473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14" name="3D Model 13">
                <a:extLst>
                  <a:ext uri="{FF2B5EF4-FFF2-40B4-BE49-F238E27FC236}">
                    <a16:creationId xmlns:a16="http://schemas.microsoft.com/office/drawing/2014/main" id="{813B9780-FC62-4F34-9704-AE88A9308DC7}"/>
                  </a:ext>
                </a:extLst>
              </p:cNvPr>
              <p:cNvPicPr>
                <a:picLocks noGrp="1" noRot="1" noChangeAspect="1" noMove="1" noResize="1" noEditPoints="1" noAdjustHandles="1" noChangeArrowheads="1" noChangeShapeType="1" noCrop="1"/>
              </p:cNvPicPr>
              <p:nvPr/>
            </p:nvPicPr>
            <p:blipFill>
              <a:blip r:embed="rId4"/>
              <a:stretch>
                <a:fillRect/>
              </a:stretch>
            </p:blipFill>
            <p:spPr>
              <a:xfrm>
                <a:off x="8747781" y="2351371"/>
                <a:ext cx="3218884" cy="3163669"/>
              </a:xfrm>
              <a:prstGeom prst="rect">
                <a:avLst/>
              </a:prstGeom>
            </p:spPr>
          </p:pic>
        </mc:Fallback>
      </mc:AlternateContent>
    </p:spTree>
    <p:extLst>
      <p:ext uri="{BB962C8B-B14F-4D97-AF65-F5344CB8AC3E}">
        <p14:creationId xmlns:p14="http://schemas.microsoft.com/office/powerpoint/2010/main" val="1391565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B9606-7E7B-45DD-B596-0EE9BC08CB86}"/>
              </a:ext>
            </a:extLst>
          </p:cNvPr>
          <p:cNvSpPr>
            <a:spLocks noGrp="1"/>
          </p:cNvSpPr>
          <p:nvPr>
            <p:ph type="title"/>
          </p:nvPr>
        </p:nvSpPr>
        <p:spPr>
          <a:xfrm>
            <a:off x="646111" y="452718"/>
            <a:ext cx="9404723" cy="927674"/>
          </a:xfrm>
        </p:spPr>
        <p:txBody>
          <a:bodyPr/>
          <a:lstStyle/>
          <a:p>
            <a:r>
              <a:rPr lang="en-US" sz="4000" dirty="0"/>
              <a:t>CAT: Combat Application Tourniquet</a:t>
            </a:r>
          </a:p>
        </p:txBody>
      </p:sp>
      <p:sp>
        <p:nvSpPr>
          <p:cNvPr id="3" name="Content Placeholder 2">
            <a:extLst>
              <a:ext uri="{FF2B5EF4-FFF2-40B4-BE49-F238E27FC236}">
                <a16:creationId xmlns:a16="http://schemas.microsoft.com/office/drawing/2014/main" id="{3BADB7EE-D4AD-422C-99EF-63E020CCC105}"/>
              </a:ext>
            </a:extLst>
          </p:cNvPr>
          <p:cNvSpPr>
            <a:spLocks noGrp="1"/>
          </p:cNvSpPr>
          <p:nvPr>
            <p:ph idx="1"/>
          </p:nvPr>
        </p:nvSpPr>
        <p:spPr>
          <a:xfrm>
            <a:off x="1104293" y="1683641"/>
            <a:ext cx="8946541" cy="4195481"/>
          </a:xfrm>
        </p:spPr>
        <p:txBody>
          <a:bodyPr>
            <a:normAutofit/>
          </a:bodyPr>
          <a:lstStyle/>
          <a:p>
            <a:r>
              <a:rPr lang="en-US" sz="2400" dirty="0"/>
              <a:t>Used to occlude blood flow in the upper/lower extremities</a:t>
            </a:r>
          </a:p>
          <a:p>
            <a:r>
              <a:rPr lang="en-US" sz="2400" dirty="0"/>
              <a:t>CAT is designed to be applied one-handed</a:t>
            </a:r>
          </a:p>
        </p:txBody>
      </p:sp>
      <p:pic>
        <p:nvPicPr>
          <p:cNvPr id="5" name="Picture 4">
            <a:extLst>
              <a:ext uri="{FF2B5EF4-FFF2-40B4-BE49-F238E27FC236}">
                <a16:creationId xmlns:a16="http://schemas.microsoft.com/office/drawing/2014/main" id="{80ED9FAD-BB50-4D94-A02E-99FD3C949074}"/>
              </a:ext>
            </a:extLst>
          </p:cNvPr>
          <p:cNvPicPr>
            <a:picLocks noChangeAspect="1"/>
          </p:cNvPicPr>
          <p:nvPr/>
        </p:nvPicPr>
        <p:blipFill>
          <a:blip r:embed="rId2"/>
          <a:stretch>
            <a:fillRect/>
          </a:stretch>
        </p:blipFill>
        <p:spPr>
          <a:xfrm rot="943887">
            <a:off x="7479813" y="3058164"/>
            <a:ext cx="2539131" cy="3385507"/>
          </a:xfrm>
          <a:prstGeom prst="rect">
            <a:avLst/>
          </a:prstGeom>
        </p:spPr>
      </p:pic>
    </p:spTree>
    <p:extLst>
      <p:ext uri="{BB962C8B-B14F-4D97-AF65-F5344CB8AC3E}">
        <p14:creationId xmlns:p14="http://schemas.microsoft.com/office/powerpoint/2010/main" val="3684297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687B1-C2B2-4651-BB2C-F72DA337CEE2}"/>
              </a:ext>
            </a:extLst>
          </p:cNvPr>
          <p:cNvSpPr>
            <a:spLocks noGrp="1"/>
          </p:cNvSpPr>
          <p:nvPr>
            <p:ph type="title"/>
          </p:nvPr>
        </p:nvSpPr>
        <p:spPr>
          <a:xfrm>
            <a:off x="646111" y="452718"/>
            <a:ext cx="9404723" cy="918882"/>
          </a:xfrm>
        </p:spPr>
        <p:txBody>
          <a:bodyPr/>
          <a:lstStyle/>
          <a:p>
            <a:r>
              <a:rPr lang="en-US" sz="4000" dirty="0"/>
              <a:t>CAT: Combat Application Tourniquet</a:t>
            </a:r>
          </a:p>
        </p:txBody>
      </p:sp>
      <p:pic>
        <p:nvPicPr>
          <p:cNvPr id="4" name="Online Media 3" title="Combat Application Tourniquet (C-A-T) Instructions">
            <a:hlinkClick r:id="" action="ppaction://media"/>
            <a:extLst>
              <a:ext uri="{FF2B5EF4-FFF2-40B4-BE49-F238E27FC236}">
                <a16:creationId xmlns:a16="http://schemas.microsoft.com/office/drawing/2014/main" id="{02D6453B-1D94-4F36-8457-3E1FAC9E3575}"/>
              </a:ext>
            </a:extLst>
          </p:cNvPr>
          <p:cNvPicPr>
            <a:picLocks noGrp="1" noRot="1" noChangeAspect="1"/>
          </p:cNvPicPr>
          <p:nvPr>
            <p:ph idx="1"/>
            <a:videoFile r:link="rId1"/>
          </p:nvPr>
        </p:nvPicPr>
        <p:blipFill>
          <a:blip r:embed="rId3"/>
          <a:stretch>
            <a:fillRect/>
          </a:stretch>
        </p:blipFill>
        <p:spPr>
          <a:xfrm>
            <a:off x="646111" y="1531252"/>
            <a:ext cx="8664943" cy="4874030"/>
          </a:xfrm>
          <a:prstGeom prst="rect">
            <a:avLst/>
          </a:prstGeom>
        </p:spPr>
      </p:pic>
    </p:spTree>
    <p:extLst>
      <p:ext uri="{BB962C8B-B14F-4D97-AF65-F5344CB8AC3E}">
        <p14:creationId xmlns:p14="http://schemas.microsoft.com/office/powerpoint/2010/main" val="3474064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0A091-F24E-4C76-8E1B-54E52A4B4DC7}"/>
              </a:ext>
            </a:extLst>
          </p:cNvPr>
          <p:cNvSpPr>
            <a:spLocks noGrp="1"/>
          </p:cNvSpPr>
          <p:nvPr>
            <p:ph type="title"/>
          </p:nvPr>
        </p:nvSpPr>
        <p:spPr>
          <a:xfrm>
            <a:off x="646111" y="452718"/>
            <a:ext cx="9404723" cy="927674"/>
          </a:xfrm>
        </p:spPr>
        <p:txBody>
          <a:bodyPr/>
          <a:lstStyle/>
          <a:p>
            <a:r>
              <a:rPr lang="en-US" dirty="0" err="1"/>
              <a:t>HyFin</a:t>
            </a:r>
            <a:r>
              <a:rPr lang="en-US" dirty="0"/>
              <a:t> Vent Chest Seal</a:t>
            </a:r>
          </a:p>
        </p:txBody>
      </p:sp>
      <p:sp>
        <p:nvSpPr>
          <p:cNvPr id="3" name="Content Placeholder 2">
            <a:extLst>
              <a:ext uri="{FF2B5EF4-FFF2-40B4-BE49-F238E27FC236}">
                <a16:creationId xmlns:a16="http://schemas.microsoft.com/office/drawing/2014/main" id="{64C0F99B-2695-42AD-8D83-6013FF378E95}"/>
              </a:ext>
            </a:extLst>
          </p:cNvPr>
          <p:cNvSpPr>
            <a:spLocks noGrp="1"/>
          </p:cNvSpPr>
          <p:nvPr>
            <p:ph idx="1"/>
          </p:nvPr>
        </p:nvSpPr>
        <p:spPr>
          <a:xfrm>
            <a:off x="216270" y="1815525"/>
            <a:ext cx="8946541" cy="4195481"/>
          </a:xfrm>
        </p:spPr>
        <p:txBody>
          <a:bodyPr>
            <a:normAutofit/>
          </a:bodyPr>
          <a:lstStyle/>
          <a:p>
            <a:r>
              <a:rPr lang="en-US" sz="2400" dirty="0"/>
              <a:t>If the individual has a possible gun shot or puncture wound to the chest</a:t>
            </a:r>
          </a:p>
          <a:p>
            <a:pPr lvl="1"/>
            <a:r>
              <a:rPr lang="en-US" sz="2200" dirty="0"/>
              <a:t>Remove chest clothing</a:t>
            </a:r>
          </a:p>
          <a:p>
            <a:pPr lvl="1"/>
            <a:r>
              <a:rPr lang="en-US" sz="2200" dirty="0"/>
              <a:t>Listen for difficulty breathing, sucking noises</a:t>
            </a:r>
          </a:p>
          <a:p>
            <a:pPr lvl="1"/>
            <a:r>
              <a:rPr lang="en-US" sz="2200" dirty="0"/>
              <a:t>Check for bleeding (front and back of body)</a:t>
            </a:r>
          </a:p>
          <a:p>
            <a:pPr lvl="1"/>
            <a:r>
              <a:rPr lang="en-US" sz="2200" dirty="0"/>
              <a:t>If needed leave person in the </a:t>
            </a:r>
            <a:r>
              <a:rPr lang="en-US" sz="2200"/>
              <a:t>recovery position</a:t>
            </a:r>
            <a:endParaRPr lang="en-US" sz="2200" dirty="0"/>
          </a:p>
        </p:txBody>
      </p:sp>
      <p:pic>
        <p:nvPicPr>
          <p:cNvPr id="7" name="Picture 6">
            <a:extLst>
              <a:ext uri="{FF2B5EF4-FFF2-40B4-BE49-F238E27FC236}">
                <a16:creationId xmlns:a16="http://schemas.microsoft.com/office/drawing/2014/main" id="{AD9549E4-39F1-4822-9B0D-2A5745604879}"/>
              </a:ext>
            </a:extLst>
          </p:cNvPr>
          <p:cNvPicPr>
            <a:picLocks noChangeAspect="1"/>
          </p:cNvPicPr>
          <p:nvPr/>
        </p:nvPicPr>
        <p:blipFill>
          <a:blip r:embed="rId2"/>
          <a:stretch>
            <a:fillRect/>
          </a:stretch>
        </p:blipFill>
        <p:spPr>
          <a:xfrm>
            <a:off x="8488782" y="2180494"/>
            <a:ext cx="3124104" cy="2233246"/>
          </a:xfrm>
          <a:prstGeom prst="rect">
            <a:avLst/>
          </a:prstGeom>
        </p:spPr>
      </p:pic>
    </p:spTree>
    <p:extLst>
      <p:ext uri="{BB962C8B-B14F-4D97-AF65-F5344CB8AC3E}">
        <p14:creationId xmlns:p14="http://schemas.microsoft.com/office/powerpoint/2010/main" val="322828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CAD26-D110-4A7E-A285-F8193A25E027}"/>
              </a:ext>
            </a:extLst>
          </p:cNvPr>
          <p:cNvSpPr>
            <a:spLocks noGrp="1"/>
          </p:cNvSpPr>
          <p:nvPr>
            <p:ph type="title"/>
          </p:nvPr>
        </p:nvSpPr>
        <p:spPr/>
        <p:txBody>
          <a:bodyPr/>
          <a:lstStyle/>
          <a:p>
            <a:r>
              <a:rPr lang="en-US" dirty="0" err="1"/>
              <a:t>HyFin</a:t>
            </a:r>
            <a:r>
              <a:rPr lang="en-US" dirty="0"/>
              <a:t> Vent Chest Seal</a:t>
            </a:r>
          </a:p>
        </p:txBody>
      </p:sp>
      <p:pic>
        <p:nvPicPr>
          <p:cNvPr id="4" name="Online Media 3" title="Compact Hyfin Chest Seal North American Rescue">
            <a:hlinkClick r:id="" action="ppaction://media"/>
            <a:extLst>
              <a:ext uri="{FF2B5EF4-FFF2-40B4-BE49-F238E27FC236}">
                <a16:creationId xmlns:a16="http://schemas.microsoft.com/office/drawing/2014/main" id="{7C0895B2-9B8A-4D2A-A735-B1B3DD937400}"/>
              </a:ext>
            </a:extLst>
          </p:cNvPr>
          <p:cNvPicPr>
            <a:picLocks noGrp="1" noRot="1" noChangeAspect="1"/>
          </p:cNvPicPr>
          <p:nvPr>
            <p:ph idx="1"/>
            <a:videoFile r:link="rId1"/>
          </p:nvPr>
        </p:nvPicPr>
        <p:blipFill>
          <a:blip r:embed="rId3"/>
          <a:stretch>
            <a:fillRect/>
          </a:stretch>
        </p:blipFill>
        <p:spPr>
          <a:xfrm>
            <a:off x="646111" y="1376163"/>
            <a:ext cx="9139727" cy="5141096"/>
          </a:xfrm>
          <a:prstGeom prst="rect">
            <a:avLst/>
          </a:prstGeom>
        </p:spPr>
      </p:pic>
    </p:spTree>
    <p:extLst>
      <p:ext uri="{BB962C8B-B14F-4D97-AF65-F5344CB8AC3E}">
        <p14:creationId xmlns:p14="http://schemas.microsoft.com/office/powerpoint/2010/main" val="2435307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BA69B-9F00-4A71-BA59-3C623998C1B7}"/>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6D38D307-51FB-451F-8C07-083153B58BF7}"/>
              </a:ext>
            </a:extLst>
          </p:cNvPr>
          <p:cNvSpPr>
            <a:spLocks noGrp="1"/>
          </p:cNvSpPr>
          <p:nvPr>
            <p:ph idx="1"/>
          </p:nvPr>
        </p:nvSpPr>
        <p:spPr/>
        <p:txBody>
          <a:bodyPr/>
          <a:lstStyle/>
          <a:p>
            <a:r>
              <a:rPr lang="en-US" dirty="0">
                <a:hlinkClick r:id="rId2"/>
              </a:rPr>
              <a:t>https://www.narescue.com/videos</a:t>
            </a:r>
            <a:endParaRPr lang="en-US" dirty="0"/>
          </a:p>
          <a:p>
            <a:r>
              <a:rPr lang="en-US" dirty="0"/>
              <a:t>Mercy Medical Center Stop the Bleed Classes: </a:t>
            </a:r>
            <a:r>
              <a:rPr lang="en-US" dirty="0">
                <a:hlinkClick r:id="rId3"/>
              </a:rPr>
              <a:t>https://www.cantonmercy.org/recent_news/mercy-medical-center-offers-free-stop-bleed-classes-community/#:~:text=Mercy%20Trauma%20Services%20is%20participating%20in%20a%20national,in%20a%20bleeding%20emergency%20until%20professional%20help%20arrives</a:t>
            </a:r>
            <a:r>
              <a:rPr lang="en-US" dirty="0"/>
              <a:t>.</a:t>
            </a:r>
          </a:p>
          <a:p>
            <a:endParaRPr lang="en-US" dirty="0"/>
          </a:p>
          <a:p>
            <a:endParaRPr lang="en-US" dirty="0"/>
          </a:p>
        </p:txBody>
      </p:sp>
    </p:spTree>
    <p:extLst>
      <p:ext uri="{BB962C8B-B14F-4D97-AF65-F5344CB8AC3E}">
        <p14:creationId xmlns:p14="http://schemas.microsoft.com/office/powerpoint/2010/main" val="561992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7D9C0-6398-4DE3-8B33-6DB23257C525}"/>
              </a:ext>
            </a:extLst>
          </p:cNvPr>
          <p:cNvSpPr>
            <a:spLocks noGrp="1"/>
          </p:cNvSpPr>
          <p:nvPr>
            <p:ph type="title"/>
          </p:nvPr>
        </p:nvSpPr>
        <p:spPr>
          <a:xfrm>
            <a:off x="646111" y="452718"/>
            <a:ext cx="9404723" cy="874920"/>
          </a:xfrm>
        </p:spPr>
        <p:txBody>
          <a:bodyPr/>
          <a:lstStyle/>
          <a:p>
            <a:r>
              <a:rPr lang="en-US" dirty="0"/>
              <a:t>Notice</a:t>
            </a:r>
          </a:p>
        </p:txBody>
      </p:sp>
      <p:sp>
        <p:nvSpPr>
          <p:cNvPr id="3" name="Content Placeholder 2">
            <a:extLst>
              <a:ext uri="{FF2B5EF4-FFF2-40B4-BE49-F238E27FC236}">
                <a16:creationId xmlns:a16="http://schemas.microsoft.com/office/drawing/2014/main" id="{8D8AE25F-8C67-4112-AD60-4EA1CE87E981}"/>
              </a:ext>
            </a:extLst>
          </p:cNvPr>
          <p:cNvSpPr>
            <a:spLocks noGrp="1"/>
          </p:cNvSpPr>
          <p:nvPr>
            <p:ph idx="1"/>
          </p:nvPr>
        </p:nvSpPr>
        <p:spPr>
          <a:xfrm>
            <a:off x="1104293" y="1736395"/>
            <a:ext cx="8946541" cy="4195481"/>
          </a:xfrm>
        </p:spPr>
        <p:txBody>
          <a:bodyPr/>
          <a:lstStyle/>
          <a:p>
            <a:r>
              <a:rPr lang="en-US" dirty="0"/>
              <a:t>The presentation on its own </a:t>
            </a:r>
            <a:r>
              <a:rPr lang="en-US" b="1" dirty="0"/>
              <a:t>does not replace </a:t>
            </a:r>
            <a:r>
              <a:rPr lang="en-US" dirty="0"/>
              <a:t>officially certified bleeding control training. It is a quick overview of what is included in the Bleeding Control Kit from North American Rescue and some basic uses of the contents. It can be utilized by trained instructors as part of a certification course. You can get additional information on certification and training here:</a:t>
            </a:r>
          </a:p>
          <a:p>
            <a:pPr lvl="1"/>
            <a:r>
              <a:rPr lang="en-US" dirty="0">
                <a:hlinkClick r:id="rId2"/>
              </a:rPr>
              <a:t>American Red Cross: Severe Bleeding Online</a:t>
            </a:r>
            <a:endParaRPr lang="en-US" dirty="0"/>
          </a:p>
          <a:p>
            <a:pPr lvl="1"/>
            <a:r>
              <a:rPr lang="en-US" dirty="0">
                <a:hlinkClick r:id="rId3"/>
              </a:rPr>
              <a:t>Stop The Bleed Training</a:t>
            </a:r>
            <a:endParaRPr lang="en-US" dirty="0"/>
          </a:p>
          <a:p>
            <a:pPr lvl="1"/>
            <a:r>
              <a:rPr lang="en-US" dirty="0">
                <a:hlinkClick r:id="rId4"/>
              </a:rPr>
              <a:t>Stop the Bleed: Mercy </a:t>
            </a:r>
            <a:r>
              <a:rPr lang="en-US">
                <a:hlinkClick r:id="rId4"/>
              </a:rPr>
              <a:t>Medical Center</a:t>
            </a:r>
            <a:r>
              <a:rPr lang="en-US"/>
              <a:t>	</a:t>
            </a:r>
            <a:endParaRPr lang="en-US" dirty="0"/>
          </a:p>
        </p:txBody>
      </p:sp>
      <p:pic>
        <p:nvPicPr>
          <p:cNvPr id="5" name="Picture 4">
            <a:extLst>
              <a:ext uri="{FF2B5EF4-FFF2-40B4-BE49-F238E27FC236}">
                <a16:creationId xmlns:a16="http://schemas.microsoft.com/office/drawing/2014/main" id="{51024F6E-6065-48F1-AA4E-512A1F8BE7D8}"/>
              </a:ext>
            </a:extLst>
          </p:cNvPr>
          <p:cNvPicPr>
            <a:picLocks noChangeAspect="1"/>
          </p:cNvPicPr>
          <p:nvPr/>
        </p:nvPicPr>
        <p:blipFill>
          <a:blip r:embed="rId5"/>
          <a:stretch>
            <a:fillRect/>
          </a:stretch>
        </p:blipFill>
        <p:spPr>
          <a:xfrm rot="1419735">
            <a:off x="7897625" y="4103662"/>
            <a:ext cx="1863643" cy="2484857"/>
          </a:xfrm>
          <a:prstGeom prst="rect">
            <a:avLst/>
          </a:prstGeom>
        </p:spPr>
      </p:pic>
    </p:spTree>
    <p:extLst>
      <p:ext uri="{BB962C8B-B14F-4D97-AF65-F5344CB8AC3E}">
        <p14:creationId xmlns:p14="http://schemas.microsoft.com/office/powerpoint/2010/main" val="217003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B4A62C-7A38-4552-85A8-E4B118C86D08}"/>
              </a:ext>
            </a:extLst>
          </p:cNvPr>
          <p:cNvPicPr>
            <a:picLocks noChangeAspect="1"/>
          </p:cNvPicPr>
          <p:nvPr/>
        </p:nvPicPr>
        <p:blipFill>
          <a:blip r:embed="rId2"/>
          <a:stretch>
            <a:fillRect/>
          </a:stretch>
        </p:blipFill>
        <p:spPr>
          <a:xfrm>
            <a:off x="3771899" y="114300"/>
            <a:ext cx="4766637" cy="6678544"/>
          </a:xfrm>
          <a:prstGeom prst="rect">
            <a:avLst/>
          </a:prstGeom>
        </p:spPr>
      </p:pic>
    </p:spTree>
    <p:extLst>
      <p:ext uri="{BB962C8B-B14F-4D97-AF65-F5344CB8AC3E}">
        <p14:creationId xmlns:p14="http://schemas.microsoft.com/office/powerpoint/2010/main" val="3117861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12937-D419-43C8-8024-925AEA9987F9}"/>
              </a:ext>
            </a:extLst>
          </p:cNvPr>
          <p:cNvSpPr>
            <a:spLocks noGrp="1"/>
          </p:cNvSpPr>
          <p:nvPr>
            <p:ph type="title"/>
          </p:nvPr>
        </p:nvSpPr>
        <p:spPr/>
        <p:txBody>
          <a:bodyPr/>
          <a:lstStyle/>
          <a:p>
            <a:r>
              <a:rPr lang="en-US" dirty="0"/>
              <a:t>Kit Overview</a:t>
            </a:r>
          </a:p>
        </p:txBody>
      </p:sp>
      <p:pic>
        <p:nvPicPr>
          <p:cNvPr id="12" name="Online Media 11">
            <a:hlinkClick r:id="" action="ppaction://media"/>
            <a:extLst>
              <a:ext uri="{FF2B5EF4-FFF2-40B4-BE49-F238E27FC236}">
                <a16:creationId xmlns:a16="http://schemas.microsoft.com/office/drawing/2014/main" id="{348EA8F4-D78F-42A4-BC02-7AD4F505D53D}"/>
              </a:ext>
            </a:extLst>
          </p:cNvPr>
          <p:cNvPicPr>
            <a:picLocks noGrp="1" noRot="1" noChangeAspect="1"/>
          </p:cNvPicPr>
          <p:nvPr>
            <p:ph idx="1"/>
            <a:videoFile r:link="rId1"/>
          </p:nvPr>
        </p:nvPicPr>
        <p:blipFill>
          <a:blip r:embed="rId3"/>
          <a:stretch>
            <a:fillRect/>
          </a:stretch>
        </p:blipFill>
        <p:spPr>
          <a:xfrm>
            <a:off x="469039" y="1276560"/>
            <a:ext cx="9404723" cy="5290157"/>
          </a:xfrm>
          <a:prstGeom prst="rect">
            <a:avLst/>
          </a:prstGeom>
        </p:spPr>
      </p:pic>
    </p:spTree>
    <p:extLst>
      <p:ext uri="{BB962C8B-B14F-4D97-AF65-F5344CB8AC3E}">
        <p14:creationId xmlns:p14="http://schemas.microsoft.com/office/powerpoint/2010/main" val="1080082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89AC5-A9AF-440C-A223-94FF79809FBC}"/>
              </a:ext>
            </a:extLst>
          </p:cNvPr>
          <p:cNvSpPr>
            <a:spLocks noGrp="1"/>
          </p:cNvSpPr>
          <p:nvPr>
            <p:ph type="title"/>
          </p:nvPr>
        </p:nvSpPr>
        <p:spPr/>
        <p:txBody>
          <a:bodyPr/>
          <a:lstStyle/>
          <a:p>
            <a:r>
              <a:rPr lang="en-US" dirty="0"/>
              <a:t>Bleeding Control Kit Contents</a:t>
            </a:r>
          </a:p>
        </p:txBody>
      </p:sp>
      <p:sp>
        <p:nvSpPr>
          <p:cNvPr id="3" name="Content Placeholder 2">
            <a:extLst>
              <a:ext uri="{FF2B5EF4-FFF2-40B4-BE49-F238E27FC236}">
                <a16:creationId xmlns:a16="http://schemas.microsoft.com/office/drawing/2014/main" id="{5716A14A-6D74-4770-8CD4-B76E0533D7C1}"/>
              </a:ext>
            </a:extLst>
          </p:cNvPr>
          <p:cNvSpPr>
            <a:spLocks noGrp="1"/>
          </p:cNvSpPr>
          <p:nvPr>
            <p:ph idx="1"/>
          </p:nvPr>
        </p:nvSpPr>
        <p:spPr/>
        <p:txBody>
          <a:bodyPr/>
          <a:lstStyle/>
          <a:p>
            <a:r>
              <a:rPr lang="en-US" dirty="0"/>
              <a:t>Nitrile Gloves (2)</a:t>
            </a:r>
          </a:p>
          <a:p>
            <a:r>
              <a:rPr lang="en-US" dirty="0"/>
              <a:t>Compressed Gauze (2)</a:t>
            </a:r>
          </a:p>
          <a:p>
            <a:r>
              <a:rPr lang="en-US" dirty="0"/>
              <a:t>Emergency Trauma Dressing</a:t>
            </a:r>
          </a:p>
          <a:p>
            <a:r>
              <a:rPr lang="en-US" dirty="0"/>
              <a:t>CAT Tourniquet</a:t>
            </a:r>
          </a:p>
          <a:p>
            <a:r>
              <a:rPr lang="en-US" dirty="0" err="1"/>
              <a:t>HyFin</a:t>
            </a:r>
            <a:r>
              <a:rPr lang="en-US" dirty="0"/>
              <a:t> Vent Chest Seal Twin Pack</a:t>
            </a:r>
          </a:p>
          <a:p>
            <a:r>
              <a:rPr lang="en-US" dirty="0"/>
              <a:t>Black marker</a:t>
            </a:r>
          </a:p>
          <a:p>
            <a:r>
              <a:rPr lang="en-US" dirty="0"/>
              <a:t>Survival Blanket</a:t>
            </a:r>
          </a:p>
          <a:p>
            <a:r>
              <a:rPr lang="en-US" dirty="0"/>
              <a:t>Shears</a:t>
            </a:r>
          </a:p>
          <a:p>
            <a:endParaRPr lang="en-US" dirty="0"/>
          </a:p>
          <a:p>
            <a:endParaRPr lang="en-US" dirty="0"/>
          </a:p>
        </p:txBody>
      </p:sp>
      <p:pic>
        <p:nvPicPr>
          <p:cNvPr id="5" name="Picture 4">
            <a:extLst>
              <a:ext uri="{FF2B5EF4-FFF2-40B4-BE49-F238E27FC236}">
                <a16:creationId xmlns:a16="http://schemas.microsoft.com/office/drawing/2014/main" id="{DCB9B8F8-6B32-40BF-B982-1C1CB8696217}"/>
              </a:ext>
            </a:extLst>
          </p:cNvPr>
          <p:cNvPicPr>
            <a:picLocks noChangeAspect="1"/>
          </p:cNvPicPr>
          <p:nvPr/>
        </p:nvPicPr>
        <p:blipFill>
          <a:blip r:embed="rId2"/>
          <a:stretch>
            <a:fillRect/>
          </a:stretch>
        </p:blipFill>
        <p:spPr>
          <a:xfrm>
            <a:off x="6344382" y="1433146"/>
            <a:ext cx="3396029" cy="4528038"/>
          </a:xfrm>
          <a:prstGeom prst="rect">
            <a:avLst/>
          </a:prstGeom>
        </p:spPr>
      </p:pic>
    </p:spTree>
    <p:extLst>
      <p:ext uri="{BB962C8B-B14F-4D97-AF65-F5344CB8AC3E}">
        <p14:creationId xmlns:p14="http://schemas.microsoft.com/office/powerpoint/2010/main" val="4184413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F28AD-F0E7-461C-A27B-F7759DEDBC3D}"/>
              </a:ext>
            </a:extLst>
          </p:cNvPr>
          <p:cNvSpPr>
            <a:spLocks noGrp="1"/>
          </p:cNvSpPr>
          <p:nvPr>
            <p:ph type="title"/>
          </p:nvPr>
        </p:nvSpPr>
        <p:spPr/>
        <p:txBody>
          <a:bodyPr/>
          <a:lstStyle/>
          <a:p>
            <a:r>
              <a:rPr lang="en-US" dirty="0"/>
              <a:t>Nitrile Gloves and Shears</a:t>
            </a:r>
          </a:p>
        </p:txBody>
      </p:sp>
      <p:pic>
        <p:nvPicPr>
          <p:cNvPr id="4" name="Online Media 3" title="NAR Bear Claw Nitrile Gloves and Trauma Shears Instructions">
            <a:hlinkClick r:id="" action="ppaction://media"/>
            <a:extLst>
              <a:ext uri="{FF2B5EF4-FFF2-40B4-BE49-F238E27FC236}">
                <a16:creationId xmlns:a16="http://schemas.microsoft.com/office/drawing/2014/main" id="{E0614FF2-7C94-4C57-8E8B-A4A087DD7420}"/>
              </a:ext>
            </a:extLst>
          </p:cNvPr>
          <p:cNvPicPr>
            <a:picLocks noGrp="1" noRot="1" noChangeAspect="1"/>
          </p:cNvPicPr>
          <p:nvPr>
            <p:ph idx="1"/>
            <a:videoFile r:link="rId1"/>
          </p:nvPr>
        </p:nvPicPr>
        <p:blipFill>
          <a:blip r:embed="rId3"/>
          <a:stretch>
            <a:fillRect/>
          </a:stretch>
        </p:blipFill>
        <p:spPr>
          <a:xfrm>
            <a:off x="782516" y="1423217"/>
            <a:ext cx="8857005" cy="4982065"/>
          </a:xfrm>
          <a:prstGeom prst="rect">
            <a:avLst/>
          </a:prstGeom>
        </p:spPr>
      </p:pic>
    </p:spTree>
    <p:extLst>
      <p:ext uri="{BB962C8B-B14F-4D97-AF65-F5344CB8AC3E}">
        <p14:creationId xmlns:p14="http://schemas.microsoft.com/office/powerpoint/2010/main" val="409109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DD01-18DF-4D0B-ADDE-229D91E9F299}"/>
              </a:ext>
            </a:extLst>
          </p:cNvPr>
          <p:cNvSpPr>
            <a:spLocks noGrp="1"/>
          </p:cNvSpPr>
          <p:nvPr>
            <p:ph type="title"/>
          </p:nvPr>
        </p:nvSpPr>
        <p:spPr/>
        <p:txBody>
          <a:bodyPr/>
          <a:lstStyle/>
          <a:p>
            <a:r>
              <a:rPr lang="en-US" dirty="0"/>
              <a:t>NAR Compressed Gauze</a:t>
            </a:r>
          </a:p>
        </p:txBody>
      </p:sp>
      <p:pic>
        <p:nvPicPr>
          <p:cNvPr id="4" name="Online Media 3" title="NAR Compressed Gauze Instructions">
            <a:hlinkClick r:id="" action="ppaction://media"/>
            <a:extLst>
              <a:ext uri="{FF2B5EF4-FFF2-40B4-BE49-F238E27FC236}">
                <a16:creationId xmlns:a16="http://schemas.microsoft.com/office/drawing/2014/main" id="{EDADF6F4-0D6B-4885-A381-DEA07C5FB44F}"/>
              </a:ext>
            </a:extLst>
          </p:cNvPr>
          <p:cNvPicPr>
            <a:picLocks noGrp="1" noRot="1" noChangeAspect="1"/>
          </p:cNvPicPr>
          <p:nvPr>
            <p:ph idx="1"/>
            <a:videoFile r:link="rId1"/>
          </p:nvPr>
        </p:nvPicPr>
        <p:blipFill>
          <a:blip r:embed="rId3"/>
          <a:stretch>
            <a:fillRect/>
          </a:stretch>
        </p:blipFill>
        <p:spPr>
          <a:xfrm>
            <a:off x="646111" y="1376163"/>
            <a:ext cx="9280404" cy="5220227"/>
          </a:xfrm>
          <a:prstGeom prst="rect">
            <a:avLst/>
          </a:prstGeom>
        </p:spPr>
      </p:pic>
    </p:spTree>
    <p:extLst>
      <p:ext uri="{BB962C8B-B14F-4D97-AF65-F5344CB8AC3E}">
        <p14:creationId xmlns:p14="http://schemas.microsoft.com/office/powerpoint/2010/main" val="1411558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47081-4F81-4699-9278-582732BDB036}"/>
              </a:ext>
            </a:extLst>
          </p:cNvPr>
          <p:cNvSpPr>
            <a:spLocks noGrp="1"/>
          </p:cNvSpPr>
          <p:nvPr>
            <p:ph type="title"/>
          </p:nvPr>
        </p:nvSpPr>
        <p:spPr>
          <a:xfrm>
            <a:off x="646111" y="452718"/>
            <a:ext cx="9404723" cy="945259"/>
          </a:xfrm>
        </p:spPr>
        <p:txBody>
          <a:bodyPr/>
          <a:lstStyle/>
          <a:p>
            <a:r>
              <a:rPr lang="en-US" dirty="0"/>
              <a:t>Emergency Trauma Dressing</a:t>
            </a:r>
          </a:p>
        </p:txBody>
      </p:sp>
      <p:sp>
        <p:nvSpPr>
          <p:cNvPr id="3" name="Content Placeholder 2">
            <a:extLst>
              <a:ext uri="{FF2B5EF4-FFF2-40B4-BE49-F238E27FC236}">
                <a16:creationId xmlns:a16="http://schemas.microsoft.com/office/drawing/2014/main" id="{5FAE9D90-1C04-4545-9D6C-E3EA625A64F1}"/>
              </a:ext>
            </a:extLst>
          </p:cNvPr>
          <p:cNvSpPr>
            <a:spLocks noGrp="1"/>
          </p:cNvSpPr>
          <p:nvPr>
            <p:ph idx="1"/>
          </p:nvPr>
        </p:nvSpPr>
        <p:spPr>
          <a:xfrm>
            <a:off x="1104293" y="1868280"/>
            <a:ext cx="8946541" cy="4195481"/>
          </a:xfrm>
        </p:spPr>
        <p:txBody>
          <a:bodyPr>
            <a:normAutofit/>
          </a:bodyPr>
          <a:lstStyle/>
          <a:p>
            <a:r>
              <a:rPr lang="en-US" sz="2800" dirty="0"/>
              <a:t>Used to apply direct pressure to wound area</a:t>
            </a:r>
          </a:p>
          <a:p>
            <a:r>
              <a:rPr lang="en-US" sz="2800" dirty="0"/>
              <a:t>Vacuum sealed</a:t>
            </a:r>
          </a:p>
          <a:p>
            <a:r>
              <a:rPr lang="en-US" sz="2800" dirty="0"/>
              <a:t>Continue to apply direct pressure until bleeding has stopped</a:t>
            </a:r>
          </a:p>
        </p:txBody>
      </p:sp>
      <p:pic>
        <p:nvPicPr>
          <p:cNvPr id="7" name="Picture 6">
            <a:extLst>
              <a:ext uri="{FF2B5EF4-FFF2-40B4-BE49-F238E27FC236}">
                <a16:creationId xmlns:a16="http://schemas.microsoft.com/office/drawing/2014/main" id="{08F545C7-4DD4-4ED3-86D0-C51FA828B4AF}"/>
              </a:ext>
            </a:extLst>
          </p:cNvPr>
          <p:cNvPicPr>
            <a:picLocks noChangeAspect="1"/>
          </p:cNvPicPr>
          <p:nvPr/>
        </p:nvPicPr>
        <p:blipFill>
          <a:blip r:embed="rId2"/>
          <a:stretch>
            <a:fillRect/>
          </a:stretch>
        </p:blipFill>
        <p:spPr>
          <a:xfrm>
            <a:off x="5758962" y="3536361"/>
            <a:ext cx="3951551" cy="3285241"/>
          </a:xfrm>
          <a:prstGeom prst="rect">
            <a:avLst/>
          </a:prstGeom>
        </p:spPr>
      </p:pic>
    </p:spTree>
    <p:extLst>
      <p:ext uri="{BB962C8B-B14F-4D97-AF65-F5344CB8AC3E}">
        <p14:creationId xmlns:p14="http://schemas.microsoft.com/office/powerpoint/2010/main" val="3219572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8795B-F393-4387-8B4C-333BC13A0EF8}"/>
              </a:ext>
            </a:extLst>
          </p:cNvPr>
          <p:cNvSpPr>
            <a:spLocks noGrp="1"/>
          </p:cNvSpPr>
          <p:nvPr>
            <p:ph type="title"/>
          </p:nvPr>
        </p:nvSpPr>
        <p:spPr/>
        <p:txBody>
          <a:bodyPr/>
          <a:lstStyle/>
          <a:p>
            <a:r>
              <a:rPr lang="en-US" dirty="0"/>
              <a:t>Emergency Trauma Dressing</a:t>
            </a:r>
          </a:p>
        </p:txBody>
      </p:sp>
      <p:pic>
        <p:nvPicPr>
          <p:cNvPr id="4" name="Online Media 3" title="NAR Responder Emergency Trauma Dressing Instructions">
            <a:hlinkClick r:id="" action="ppaction://media"/>
            <a:extLst>
              <a:ext uri="{FF2B5EF4-FFF2-40B4-BE49-F238E27FC236}">
                <a16:creationId xmlns:a16="http://schemas.microsoft.com/office/drawing/2014/main" id="{60B769E3-5786-4E71-A530-496ABC47642E}"/>
              </a:ext>
            </a:extLst>
          </p:cNvPr>
          <p:cNvPicPr>
            <a:picLocks noGrp="1" noRot="1" noChangeAspect="1"/>
          </p:cNvPicPr>
          <p:nvPr>
            <p:ph idx="1"/>
            <a:videoFile r:link="rId1"/>
          </p:nvPr>
        </p:nvPicPr>
        <p:blipFill>
          <a:blip r:embed="rId3"/>
          <a:stretch>
            <a:fillRect/>
          </a:stretch>
        </p:blipFill>
        <p:spPr>
          <a:xfrm>
            <a:off x="575476" y="1336431"/>
            <a:ext cx="9210362" cy="5180828"/>
          </a:xfrm>
          <a:prstGeom prst="rect">
            <a:avLst/>
          </a:prstGeom>
        </p:spPr>
      </p:pic>
    </p:spTree>
    <p:extLst>
      <p:ext uri="{BB962C8B-B14F-4D97-AF65-F5344CB8AC3E}">
        <p14:creationId xmlns:p14="http://schemas.microsoft.com/office/powerpoint/2010/main" val="211049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379</TotalTime>
  <Words>303</Words>
  <Application>Microsoft Office PowerPoint</Application>
  <PresentationFormat>Widescreen</PresentationFormat>
  <Paragraphs>38</Paragraphs>
  <Slides>14</Slides>
  <Notes>0</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 3</vt:lpstr>
      <vt:lpstr>Ion</vt:lpstr>
      <vt:lpstr>Advanced Bleeding Control</vt:lpstr>
      <vt:lpstr>Notice</vt:lpstr>
      <vt:lpstr>PowerPoint Presentation</vt:lpstr>
      <vt:lpstr>Kit Overview</vt:lpstr>
      <vt:lpstr>Bleeding Control Kit Contents</vt:lpstr>
      <vt:lpstr>Nitrile Gloves and Shears</vt:lpstr>
      <vt:lpstr>NAR Compressed Gauze</vt:lpstr>
      <vt:lpstr>Emergency Trauma Dressing</vt:lpstr>
      <vt:lpstr>Emergency Trauma Dressing</vt:lpstr>
      <vt:lpstr>CAT: Combat Application Tourniquet</vt:lpstr>
      <vt:lpstr>CAT: Combat Application Tourniquet</vt:lpstr>
      <vt:lpstr>HyFin Vent Chest Seal</vt:lpstr>
      <vt:lpstr>HyFin Vent Chest Seal</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Bleeding Control</dc:title>
  <dc:creator>Matthew F. Sweeney</dc:creator>
  <cp:lastModifiedBy>Mark A. Busto</cp:lastModifiedBy>
  <cp:revision>27</cp:revision>
  <dcterms:created xsi:type="dcterms:W3CDTF">2020-09-03T14:10:39Z</dcterms:created>
  <dcterms:modified xsi:type="dcterms:W3CDTF">2022-03-18T16:54:19Z</dcterms:modified>
</cp:coreProperties>
</file>